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57" r:id="rId5"/>
    <p:sldId id="265" r:id="rId6"/>
    <p:sldId id="258" r:id="rId7"/>
    <p:sldId id="269" r:id="rId8"/>
    <p:sldId id="259" r:id="rId9"/>
    <p:sldId id="267" r:id="rId10"/>
    <p:sldId id="260" r:id="rId11"/>
    <p:sldId id="261"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621AA17-3DB0-465D-B32F-701CC157D228}" type="datetimeFigureOut">
              <a:rPr lang="en-US" smtClean="0"/>
              <a:pPr/>
              <a:t>12/4/2011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D6242B2-B8D2-4E8B-A06E-D41D23362871}"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21AA17-3DB0-465D-B32F-701CC157D228}" type="datetimeFigureOut">
              <a:rPr lang="en-US" smtClean="0"/>
              <a:pPr/>
              <a:t>12/4/2011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6242B2-B8D2-4E8B-A06E-D41D2336287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21AA17-3DB0-465D-B32F-701CC157D228}" type="datetimeFigureOut">
              <a:rPr lang="en-US" smtClean="0"/>
              <a:pPr/>
              <a:t>12/4/2011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6242B2-B8D2-4E8B-A06E-D41D2336287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621AA17-3DB0-465D-B32F-701CC157D228}" type="datetimeFigureOut">
              <a:rPr lang="en-US" smtClean="0"/>
              <a:pPr/>
              <a:t>12/4/2011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6242B2-B8D2-4E8B-A06E-D41D23362871}"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21AA17-3DB0-465D-B32F-701CC157D228}" type="datetimeFigureOut">
              <a:rPr lang="en-US" smtClean="0"/>
              <a:pPr/>
              <a:t>12/4/2011</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8D6242B2-B8D2-4E8B-A06E-D41D2336287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621AA17-3DB0-465D-B32F-701CC157D228}" type="datetimeFigureOut">
              <a:rPr lang="en-US" smtClean="0"/>
              <a:pPr/>
              <a:t>12/4/2011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6242B2-B8D2-4E8B-A06E-D41D23362871}"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621AA17-3DB0-465D-B32F-701CC157D228}" type="datetimeFigureOut">
              <a:rPr lang="en-US" smtClean="0"/>
              <a:pPr/>
              <a:t>12/4/2011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D6242B2-B8D2-4E8B-A06E-D41D23362871}"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21AA17-3DB0-465D-B32F-701CC157D228}" type="datetimeFigureOut">
              <a:rPr lang="en-US" smtClean="0"/>
              <a:pPr/>
              <a:t>12/4/2011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D6242B2-B8D2-4E8B-A06E-D41D2336287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21AA17-3DB0-465D-B32F-701CC157D228}" type="datetimeFigureOut">
              <a:rPr lang="en-US" smtClean="0"/>
              <a:pPr/>
              <a:t>12/4/2011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D6242B2-B8D2-4E8B-A06E-D41D2336287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21AA17-3DB0-465D-B32F-701CC157D228}" type="datetimeFigureOut">
              <a:rPr lang="en-US" smtClean="0"/>
              <a:pPr/>
              <a:t>12/4/2011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6242B2-B8D2-4E8B-A06E-D41D23362871}"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21AA17-3DB0-465D-B32F-701CC157D228}" type="datetimeFigureOut">
              <a:rPr lang="en-US" smtClean="0"/>
              <a:pPr/>
              <a:t>12/4/2011</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8D6242B2-B8D2-4E8B-A06E-D41D23362871}"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621AA17-3DB0-465D-B32F-701CC157D228}" type="datetimeFigureOut">
              <a:rPr lang="en-US" smtClean="0"/>
              <a:pPr/>
              <a:t>12/4/2011</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D6242B2-B8D2-4E8B-A06E-D41D23362871}"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vert.org/sex-education.htm" TargetMode="External"/><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dosomething.org/tipsandtools/11-facts-about-teen-pregnancy" TargetMode="External"/><Relationship Id="rId3" Type="http://schemas.openxmlformats.org/officeDocument/2006/relationships/hyperlink" Target="http://www.guttmacher.org/pubs/USTPtrends.pdf" TargetMode="External"/><Relationship Id="rId7" Type="http://schemas.openxmlformats.org/officeDocument/2006/relationships/hyperlink" Target="http://www.avert.org/sex-education.htm" TargetMode="External"/><Relationship Id="rId2" Type="http://schemas.openxmlformats.org/officeDocument/2006/relationships/hyperlink" Target="http://www.imdb.com/title/tt0467406/" TargetMode="External"/><Relationship Id="rId1" Type="http://schemas.openxmlformats.org/officeDocument/2006/relationships/slideLayout" Target="../slideLayouts/slideLayout2.xml"/><Relationship Id="rId6" Type="http://schemas.openxmlformats.org/officeDocument/2006/relationships/hyperlink" Target="http://www.livestrong.com/article/163803-factors-affecting-early-teenage-pregnancy/" TargetMode="External"/><Relationship Id="rId11" Type="http://schemas.openxmlformats.org/officeDocument/2006/relationships/hyperlink" Target="http://www.youtube.com/watch?v=E1PH3VBJFh4" TargetMode="External"/><Relationship Id="rId5" Type="http://schemas.openxmlformats.org/officeDocument/2006/relationships/hyperlink" Target="http://www.cdc.gov/teenpregnancy/AboutTeenPreg.htm" TargetMode="External"/><Relationship Id="rId10" Type="http://schemas.openxmlformats.org/officeDocument/2006/relationships/hyperlink" Target="https://jerkmag.wordpress.com/2010/04/08/bristol-palin-preaches-pregnancy-for-the-privileged-only/" TargetMode="External"/><Relationship Id="rId4" Type="http://schemas.openxmlformats.org/officeDocument/2006/relationships/hyperlink" Target="http://jadebt13.edublogs.org/" TargetMode="External"/><Relationship Id="rId9" Type="http://schemas.openxmlformats.org/officeDocument/2006/relationships/hyperlink" Target="http://www.cartoonstock.com/directory/t/teen_pregnancy.as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www.guttmacher.org/pubs/USTPtrends.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youtube.com/watch?v=bnHSnlhZ2ZA"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hyperlink" Target="http://www.youtube.com/watch?v=E1PH3VBJFh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181600"/>
            <a:ext cx="6400800" cy="1295400"/>
          </a:xfrm>
        </p:spPr>
        <p:txBody>
          <a:bodyPr>
            <a:normAutofit fontScale="77500" lnSpcReduction="20000"/>
          </a:bodyPr>
          <a:lstStyle/>
          <a:p>
            <a:r>
              <a:rPr lang="en-US" dirty="0" smtClean="0"/>
              <a:t>CRE 101</a:t>
            </a:r>
          </a:p>
          <a:p>
            <a:r>
              <a:rPr lang="en-US" dirty="0" smtClean="0"/>
              <a:t>Section 29484</a:t>
            </a:r>
          </a:p>
          <a:p>
            <a:r>
              <a:rPr lang="en-US" dirty="0" smtClean="0"/>
              <a:t>By Charles Cooper</a:t>
            </a:r>
          </a:p>
          <a:p>
            <a:r>
              <a:rPr lang="en-US" dirty="0" smtClean="0"/>
              <a:t>11/29/11</a:t>
            </a:r>
            <a:endParaRPr lang="en-US" dirty="0"/>
          </a:p>
        </p:txBody>
      </p:sp>
      <p:sp>
        <p:nvSpPr>
          <p:cNvPr id="2" name="Title 1"/>
          <p:cNvSpPr>
            <a:spLocks noGrp="1"/>
          </p:cNvSpPr>
          <p:nvPr>
            <p:ph type="ctrTitle"/>
          </p:nvPr>
        </p:nvSpPr>
        <p:spPr/>
        <p:txBody>
          <a:bodyPr>
            <a:normAutofit/>
          </a:bodyPr>
          <a:lstStyle/>
          <a:p>
            <a:r>
              <a:rPr lang="en-US" sz="6000" dirty="0" smtClean="0">
                <a:solidFill>
                  <a:schemeClr val="accent1">
                    <a:lumMod val="75000"/>
                  </a:schemeClr>
                </a:solidFill>
              </a:rPr>
              <a:t>Teen Pregnancy</a:t>
            </a:r>
            <a:endParaRPr lang="en-US" sz="60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7772400" cy="1325562"/>
          </a:xfrm>
        </p:spPr>
        <p:txBody>
          <a:bodyPr>
            <a:normAutofit fontScale="90000"/>
          </a:bodyPr>
          <a:lstStyle/>
          <a:p>
            <a:pPr lvl="0" algn="ctr"/>
            <a:r>
              <a:rPr lang="en-US" dirty="0" smtClean="0">
                <a:solidFill>
                  <a:schemeClr val="accent1">
                    <a:lumMod val="60000"/>
                    <a:lumOff val="40000"/>
                  </a:schemeClr>
                </a:solidFill>
              </a:rPr>
              <a:t>Should school do more to inform kids of getting pregnant?</a:t>
            </a:r>
            <a:br>
              <a:rPr lang="en-US" dirty="0" smtClean="0">
                <a:solidFill>
                  <a:schemeClr val="accent1">
                    <a:lumMod val="60000"/>
                    <a:lumOff val="40000"/>
                  </a:schemeClr>
                </a:solidFill>
              </a:rPr>
            </a:br>
            <a:endParaRPr lang="en-US" dirty="0">
              <a:solidFill>
                <a:schemeClr val="accent1">
                  <a:lumMod val="60000"/>
                  <a:lumOff val="40000"/>
                </a:schemeClr>
              </a:solidFill>
            </a:endParaRPr>
          </a:p>
        </p:txBody>
      </p:sp>
      <p:sp>
        <p:nvSpPr>
          <p:cNvPr id="3" name="Content Placeholder 2"/>
          <p:cNvSpPr>
            <a:spLocks noGrp="1"/>
          </p:cNvSpPr>
          <p:nvPr>
            <p:ph sz="quarter" idx="1"/>
          </p:nvPr>
        </p:nvSpPr>
        <p:spPr>
          <a:xfrm>
            <a:off x="4724400" y="6324600"/>
            <a:ext cx="3505200" cy="381000"/>
          </a:xfrm>
        </p:spPr>
        <p:txBody>
          <a:bodyPr>
            <a:normAutofit fontScale="92500"/>
          </a:bodyPr>
          <a:lstStyle/>
          <a:p>
            <a:pPr>
              <a:buNone/>
            </a:pPr>
            <a:r>
              <a:rPr lang="en-US" sz="1600" dirty="0" smtClean="0"/>
              <a:t>http://urbanyouthsos.blogspot.com/</a:t>
            </a:r>
            <a:endParaRPr lang="en-US" sz="1600" dirty="0"/>
          </a:p>
        </p:txBody>
      </p:sp>
      <p:pic>
        <p:nvPicPr>
          <p:cNvPr id="3074" name="Picture 2" descr="http://1.bp.blogspot.com/_C3aq63Ak8aA/SyU601UK4NI/AAAAAAAAACE/0UbO9ULH_TU/s320/TeenPregnancyPieChart.png"/>
          <p:cNvPicPr>
            <a:picLocks noChangeAspect="1" noChangeArrowheads="1"/>
          </p:cNvPicPr>
          <p:nvPr/>
        </p:nvPicPr>
        <p:blipFill>
          <a:blip r:embed="rId2" cstate="print"/>
          <a:srcRect/>
          <a:stretch>
            <a:fillRect/>
          </a:stretch>
        </p:blipFill>
        <p:spPr bwMode="auto">
          <a:xfrm>
            <a:off x="4070240" y="3886200"/>
            <a:ext cx="4616560" cy="2466976"/>
          </a:xfrm>
          <a:prstGeom prst="rect">
            <a:avLst/>
          </a:prstGeom>
          <a:noFill/>
        </p:spPr>
      </p:pic>
      <p:sp>
        <p:nvSpPr>
          <p:cNvPr id="3075" name="Rectangle 3"/>
          <p:cNvSpPr>
            <a:spLocks noChangeArrowheads="1"/>
          </p:cNvSpPr>
          <p:nvPr/>
        </p:nvSpPr>
        <p:spPr bwMode="auto">
          <a:xfrm>
            <a:off x="609600" y="2057400"/>
            <a:ext cx="32004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“Providing basic information provides the foundation on which more complex knowledge is built up over time.” </a:t>
            </a:r>
          </a:p>
        </p:txBody>
      </p:sp>
      <p:sp>
        <p:nvSpPr>
          <p:cNvPr id="3076" name="Rectangle 4"/>
          <p:cNvSpPr>
            <a:spLocks noChangeArrowheads="1"/>
          </p:cNvSpPr>
          <p:nvPr/>
        </p:nvSpPr>
        <p:spPr bwMode="auto">
          <a:xfrm>
            <a:off x="4343400" y="2057400"/>
            <a:ext cx="4343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“Attempts to impose narrow moralistic views about sex and sexuality on young people through sex education have failed.” </a:t>
            </a:r>
          </a:p>
        </p:txBody>
      </p:sp>
      <p:sp>
        <p:nvSpPr>
          <p:cNvPr id="9" name="TextBox 8"/>
          <p:cNvSpPr txBox="1"/>
          <p:nvPr/>
        </p:nvSpPr>
        <p:spPr>
          <a:xfrm>
            <a:off x="685800" y="4572000"/>
            <a:ext cx="2743200" cy="646331"/>
          </a:xfrm>
          <a:prstGeom prst="rect">
            <a:avLst/>
          </a:prstGeom>
          <a:noFill/>
        </p:spPr>
        <p:txBody>
          <a:bodyPr wrap="square" rtlCol="0">
            <a:spAutoFit/>
          </a:bodyPr>
          <a:lstStyle/>
          <a:p>
            <a:r>
              <a:rPr lang="en-US" dirty="0" smtClean="0">
                <a:hlinkClick r:id="rId3"/>
              </a:rPr>
              <a:t>http://www.avert.org/sex-education.htm</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60000"/>
                    <a:lumOff val="40000"/>
                  </a:schemeClr>
                </a:solidFill>
              </a:rPr>
              <a:t>Conclusion</a:t>
            </a:r>
            <a:endParaRPr lang="en-US" dirty="0">
              <a:solidFill>
                <a:schemeClr val="accent1">
                  <a:lumMod val="60000"/>
                  <a:lumOff val="40000"/>
                </a:schemeClr>
              </a:solidFill>
            </a:endParaRPr>
          </a:p>
        </p:txBody>
      </p:sp>
      <p:sp>
        <p:nvSpPr>
          <p:cNvPr id="3" name="Content Placeholder 2"/>
          <p:cNvSpPr>
            <a:spLocks noGrp="1"/>
          </p:cNvSpPr>
          <p:nvPr>
            <p:ph sz="quarter" idx="1"/>
          </p:nvPr>
        </p:nvSpPr>
        <p:spPr>
          <a:xfrm>
            <a:off x="914400" y="1447800"/>
            <a:ext cx="7772400" cy="1828800"/>
          </a:xfrm>
        </p:spPr>
        <p:txBody>
          <a:bodyPr>
            <a:normAutofit fontScale="70000" lnSpcReduction="20000"/>
          </a:bodyPr>
          <a:lstStyle/>
          <a:p>
            <a:pPr algn="just"/>
            <a:r>
              <a:rPr lang="en-US" dirty="0" smtClean="0"/>
              <a:t>As you can clearly see from this </a:t>
            </a:r>
            <a:r>
              <a:rPr lang="en-US" dirty="0" smtClean="0"/>
              <a:t>PowerPoint </a:t>
            </a:r>
            <a:r>
              <a:rPr lang="en-US" dirty="0" smtClean="0"/>
              <a:t>teen </a:t>
            </a:r>
            <a:r>
              <a:rPr lang="en-US" dirty="0" smtClean="0"/>
              <a:t>pregnancy </a:t>
            </a:r>
            <a:r>
              <a:rPr lang="en-US" dirty="0" smtClean="0"/>
              <a:t>is an epidemic, but an </a:t>
            </a:r>
            <a:r>
              <a:rPr lang="en-US" dirty="0" smtClean="0"/>
              <a:t>epidemic </a:t>
            </a:r>
            <a:r>
              <a:rPr lang="en-US" dirty="0" smtClean="0"/>
              <a:t>that can be </a:t>
            </a:r>
            <a:r>
              <a:rPr lang="en-US" dirty="0" smtClean="0"/>
              <a:t>reduced. </a:t>
            </a:r>
            <a:r>
              <a:rPr lang="en-US" dirty="0" smtClean="0"/>
              <a:t>Teen pregnancy is a growing epidemic in our world and by educating our youth and providing them with the right resources we can help reduce this growing problem. The power of </a:t>
            </a:r>
            <a:r>
              <a:rPr lang="en-US" dirty="0" smtClean="0"/>
              <a:t>knowledge </a:t>
            </a:r>
            <a:r>
              <a:rPr lang="en-US" dirty="0" smtClean="0"/>
              <a:t>has been far underrated, children are our future and by </a:t>
            </a:r>
            <a:r>
              <a:rPr lang="en-US" dirty="0" smtClean="0"/>
              <a:t>raising </a:t>
            </a:r>
            <a:r>
              <a:rPr lang="en-US" dirty="0" smtClean="0"/>
              <a:t>our kids </a:t>
            </a:r>
            <a:r>
              <a:rPr lang="en-US" dirty="0" smtClean="0"/>
              <a:t>with knowledge about the problem they </a:t>
            </a:r>
            <a:r>
              <a:rPr lang="en-US" dirty="0" smtClean="0"/>
              <a:t>may </a:t>
            </a:r>
            <a:r>
              <a:rPr lang="en-US" dirty="0" smtClean="0"/>
              <a:t>make better decisions for </a:t>
            </a:r>
            <a:r>
              <a:rPr lang="en-US" dirty="0" smtClean="0"/>
              <a:t>themselves.  </a:t>
            </a:r>
          </a:p>
          <a:p>
            <a:endParaRPr lang="en-US" sz="2300" dirty="0"/>
          </a:p>
        </p:txBody>
      </p:sp>
      <p:pic>
        <p:nvPicPr>
          <p:cNvPr id="2050" name="Picture 2" descr="http://mcdonaldsdollarmenu.com/wp-content/uploads/2010/05/happy-family.jpg"/>
          <p:cNvPicPr>
            <a:picLocks noChangeAspect="1" noChangeArrowheads="1"/>
          </p:cNvPicPr>
          <p:nvPr/>
        </p:nvPicPr>
        <p:blipFill>
          <a:blip r:embed="rId2" cstate="print"/>
          <a:srcRect/>
          <a:stretch>
            <a:fillRect/>
          </a:stretch>
        </p:blipFill>
        <p:spPr bwMode="auto">
          <a:xfrm>
            <a:off x="1295400" y="3352800"/>
            <a:ext cx="1981200" cy="2975715"/>
          </a:xfrm>
          <a:prstGeom prst="rect">
            <a:avLst/>
          </a:prstGeom>
          <a:noFill/>
        </p:spPr>
      </p:pic>
      <p:sp>
        <p:nvSpPr>
          <p:cNvPr id="5" name="TextBox 4"/>
          <p:cNvSpPr txBox="1"/>
          <p:nvPr/>
        </p:nvSpPr>
        <p:spPr>
          <a:xfrm>
            <a:off x="990600" y="6400800"/>
            <a:ext cx="3810000" cy="276999"/>
          </a:xfrm>
          <a:prstGeom prst="rect">
            <a:avLst/>
          </a:prstGeom>
          <a:noFill/>
        </p:spPr>
        <p:txBody>
          <a:bodyPr wrap="square" rtlCol="0">
            <a:spAutoFit/>
          </a:bodyPr>
          <a:lstStyle/>
          <a:p>
            <a:r>
              <a:rPr lang="en-US" sz="1200" dirty="0" smtClean="0"/>
              <a:t>http://mcdonaldsdollarmenu.com/</a:t>
            </a:r>
            <a:endParaRPr lang="en-US" sz="1200" dirty="0"/>
          </a:p>
        </p:txBody>
      </p:sp>
      <p:pic>
        <p:nvPicPr>
          <p:cNvPr id="2052" name="Picture 4" descr="http://www.uccsda.org/files/familylife/HappyFamily.png.jpg"/>
          <p:cNvPicPr>
            <a:picLocks noChangeAspect="1" noChangeArrowheads="1"/>
          </p:cNvPicPr>
          <p:nvPr/>
        </p:nvPicPr>
        <p:blipFill>
          <a:blip r:embed="rId3" cstate="print"/>
          <a:srcRect/>
          <a:stretch>
            <a:fillRect/>
          </a:stretch>
        </p:blipFill>
        <p:spPr bwMode="auto">
          <a:xfrm>
            <a:off x="4495800" y="3581400"/>
            <a:ext cx="3373826" cy="2362200"/>
          </a:xfrm>
          <a:prstGeom prst="rect">
            <a:avLst/>
          </a:prstGeom>
          <a:noFill/>
        </p:spPr>
      </p:pic>
      <p:sp>
        <p:nvSpPr>
          <p:cNvPr id="7" name="TextBox 6"/>
          <p:cNvSpPr txBox="1"/>
          <p:nvPr/>
        </p:nvSpPr>
        <p:spPr>
          <a:xfrm>
            <a:off x="4953000" y="6096000"/>
            <a:ext cx="3810000" cy="276999"/>
          </a:xfrm>
          <a:prstGeom prst="rect">
            <a:avLst/>
          </a:prstGeom>
          <a:noFill/>
        </p:spPr>
        <p:txBody>
          <a:bodyPr wrap="square" rtlCol="0">
            <a:spAutoFit/>
          </a:bodyPr>
          <a:lstStyle/>
          <a:p>
            <a:r>
              <a:rPr lang="en-US" sz="1200" dirty="0" smtClean="0"/>
              <a:t>http://www.uccsda.org/familylife</a:t>
            </a:r>
            <a:endParaRPr lang="en-US" sz="1200"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60000"/>
                    <a:lumOff val="40000"/>
                  </a:schemeClr>
                </a:solidFill>
              </a:rPr>
              <a:t>Bibliography</a:t>
            </a:r>
            <a:endParaRPr lang="en-US" dirty="0">
              <a:solidFill>
                <a:schemeClr val="accent1">
                  <a:lumMod val="60000"/>
                  <a:lumOff val="40000"/>
                </a:schemeClr>
              </a:solidFill>
            </a:endParaRPr>
          </a:p>
        </p:txBody>
      </p:sp>
      <p:sp>
        <p:nvSpPr>
          <p:cNvPr id="3" name="Content Placeholder 2"/>
          <p:cNvSpPr>
            <a:spLocks noGrp="1"/>
          </p:cNvSpPr>
          <p:nvPr>
            <p:ph sz="quarter" idx="1"/>
          </p:nvPr>
        </p:nvSpPr>
        <p:spPr>
          <a:xfrm>
            <a:off x="914400" y="1828800"/>
            <a:ext cx="7772400" cy="4038600"/>
          </a:xfrm>
        </p:spPr>
        <p:txBody>
          <a:bodyPr>
            <a:normAutofit/>
          </a:bodyPr>
          <a:lstStyle/>
          <a:p>
            <a:r>
              <a:rPr lang="en-US" sz="1400" dirty="0" smtClean="0">
                <a:hlinkClick r:id="rId2"/>
              </a:rPr>
              <a:t>IMDB Juno. http</a:t>
            </a:r>
            <a:r>
              <a:rPr lang="en-US" sz="1400" dirty="0" smtClean="0">
                <a:hlinkClick r:id="rId2"/>
              </a:rPr>
              <a:t>://www.imdb.com/title/tt0467406/</a:t>
            </a:r>
            <a:r>
              <a:rPr lang="en-US" sz="1400" dirty="0" smtClean="0"/>
              <a:t>. Retrieved 10/26/11</a:t>
            </a:r>
          </a:p>
          <a:p>
            <a:r>
              <a:rPr lang="en-US" sz="1400" dirty="0" smtClean="0">
                <a:hlinkClick r:id="rId3"/>
              </a:rPr>
              <a:t>U.S. Teenage Pregnancies, Births and Abortions: National and State Trends and Trends by Race and Ethnicity. http</a:t>
            </a:r>
            <a:r>
              <a:rPr lang="en-US" sz="1400" dirty="0" smtClean="0">
                <a:hlinkClick r:id="rId3"/>
              </a:rPr>
              <a:t>://www.guttmacher.org/pubs/USTPtrends.pdf</a:t>
            </a:r>
            <a:r>
              <a:rPr lang="en-US" sz="1400" dirty="0" smtClean="0"/>
              <a:t>. Retrieved 10/27/11</a:t>
            </a:r>
          </a:p>
          <a:p>
            <a:r>
              <a:rPr lang="en-US" sz="1400" dirty="0" smtClean="0">
                <a:hlinkClick r:id="rId4"/>
              </a:rPr>
              <a:t>Celebrity Through Pregnancy? http</a:t>
            </a:r>
            <a:r>
              <a:rPr lang="en-US" sz="1400" dirty="0" smtClean="0">
                <a:hlinkClick r:id="rId4"/>
              </a:rPr>
              <a:t>://jadebt13.edublogs.org/</a:t>
            </a:r>
            <a:r>
              <a:rPr lang="en-US" sz="1400" dirty="0" smtClean="0"/>
              <a:t>. Retrieved 10/27/11</a:t>
            </a:r>
          </a:p>
          <a:p>
            <a:r>
              <a:rPr lang="en-US" sz="1400" dirty="0" smtClean="0">
                <a:hlinkClick r:id="rId5"/>
              </a:rPr>
              <a:t>http://www.cdc.gov/teenpregnancy/AboutTeenPreg.htm</a:t>
            </a:r>
            <a:r>
              <a:rPr lang="en-US" sz="1400" dirty="0" smtClean="0"/>
              <a:t>. Retrieved 10/27/11</a:t>
            </a:r>
          </a:p>
          <a:p>
            <a:r>
              <a:rPr lang="en-US" sz="1400" dirty="0" smtClean="0">
                <a:hlinkClick r:id="rId6"/>
              </a:rPr>
              <a:t>http://www.livestrong.com/article/163803-factors-affecting-early-teenage-pregnancy/</a:t>
            </a:r>
            <a:r>
              <a:rPr lang="en-US" sz="1400" dirty="0" smtClean="0"/>
              <a:t>. Retrieved 10/29/11</a:t>
            </a:r>
          </a:p>
          <a:p>
            <a:r>
              <a:rPr lang="en-US" sz="1400" dirty="0" smtClean="0">
                <a:solidFill>
                  <a:schemeClr val="bg2">
                    <a:lumMod val="20000"/>
                    <a:lumOff val="80000"/>
                  </a:schemeClr>
                </a:solidFill>
                <a:hlinkClick r:id="rId7"/>
              </a:rPr>
              <a:t>Sex Education  that Works.  </a:t>
            </a:r>
            <a:r>
              <a:rPr lang="en-US" sz="1400" dirty="0" smtClean="0">
                <a:hlinkClick r:id="rId7"/>
              </a:rPr>
              <a:t>http</a:t>
            </a:r>
            <a:r>
              <a:rPr lang="en-US" sz="1400" dirty="0" smtClean="0">
                <a:hlinkClick r:id="rId7"/>
              </a:rPr>
              <a:t>://www.avert.org/sex-education.htm</a:t>
            </a:r>
            <a:r>
              <a:rPr lang="en-US" sz="1400" dirty="0" smtClean="0"/>
              <a:t>. Retrieved 10/29/11</a:t>
            </a:r>
          </a:p>
          <a:p>
            <a:r>
              <a:rPr lang="en-US" sz="1400" dirty="0" smtClean="0">
                <a:solidFill>
                  <a:srgbClr val="FFC000"/>
                </a:solidFill>
                <a:hlinkClick r:id="rId8"/>
              </a:rPr>
              <a:t>http://</a:t>
            </a:r>
            <a:r>
              <a:rPr lang="en-US" sz="1400" dirty="0" smtClean="0">
                <a:solidFill>
                  <a:srgbClr val="FFC000"/>
                </a:solidFill>
                <a:hlinkClick r:id="rId8"/>
              </a:rPr>
              <a:t>www.dosomething.org/tipsandtools/11-facts-about-teen-pregnancy</a:t>
            </a:r>
            <a:r>
              <a:rPr lang="en-US" sz="1400" dirty="0" smtClean="0">
                <a:solidFill>
                  <a:srgbClr val="FFC000"/>
                </a:solidFill>
              </a:rPr>
              <a:t>.</a:t>
            </a:r>
            <a:r>
              <a:rPr lang="en-US" sz="1400" dirty="0" smtClean="0">
                <a:solidFill>
                  <a:srgbClr val="FFC000"/>
                </a:solidFill>
              </a:rPr>
              <a:t> </a:t>
            </a:r>
            <a:r>
              <a:rPr lang="en-US" sz="1400" dirty="0" smtClean="0"/>
              <a:t>Retrieved 11/29/11</a:t>
            </a:r>
            <a:r>
              <a:rPr lang="en-US" sz="1400" dirty="0" smtClean="0">
                <a:solidFill>
                  <a:srgbClr val="FFC000"/>
                </a:solidFill>
              </a:rPr>
              <a:t> </a:t>
            </a:r>
            <a:endParaRPr lang="en-US" sz="1400" u="sng" dirty="0" smtClean="0">
              <a:solidFill>
                <a:srgbClr val="FFC000"/>
              </a:solidFill>
            </a:endParaRPr>
          </a:p>
          <a:p>
            <a:r>
              <a:rPr lang="en-US" sz="1400" u="sng" dirty="0" smtClean="0">
                <a:solidFill>
                  <a:srgbClr val="FFC000"/>
                </a:solidFill>
                <a:hlinkClick r:id="rId9"/>
              </a:rPr>
              <a:t>http://</a:t>
            </a:r>
            <a:r>
              <a:rPr lang="en-US" sz="1400" u="sng" dirty="0" smtClean="0">
                <a:solidFill>
                  <a:srgbClr val="FFC000"/>
                </a:solidFill>
                <a:hlinkClick r:id="rId9"/>
              </a:rPr>
              <a:t>www.cartoonstock.com/directory/t/teen_pregnancy.asp</a:t>
            </a:r>
            <a:r>
              <a:rPr lang="en-US" sz="1400" u="sng" dirty="0" smtClean="0">
                <a:solidFill>
                  <a:srgbClr val="FFC000"/>
                </a:solidFill>
              </a:rPr>
              <a:t>. </a:t>
            </a:r>
            <a:r>
              <a:rPr lang="en-US" sz="1400" dirty="0" smtClean="0"/>
              <a:t>Retrieved 11/29/11</a:t>
            </a:r>
            <a:endParaRPr lang="en-US" sz="1400" dirty="0">
              <a:solidFill>
                <a:srgbClr val="FFC000"/>
              </a:solidFill>
            </a:endParaRPr>
          </a:p>
          <a:p>
            <a:r>
              <a:rPr lang="en-US" sz="1400" dirty="0" smtClean="0">
                <a:solidFill>
                  <a:schemeClr val="bg2">
                    <a:lumMod val="40000"/>
                    <a:lumOff val="60000"/>
                  </a:schemeClr>
                </a:solidFill>
                <a:hlinkClick r:id="rId10"/>
              </a:rPr>
              <a:t> </a:t>
            </a:r>
            <a:r>
              <a:rPr lang="en-US" sz="1400" dirty="0" smtClean="0">
                <a:solidFill>
                  <a:srgbClr val="FFC000"/>
                </a:solidFill>
                <a:hlinkClick r:id="rId10"/>
              </a:rPr>
              <a:t>https</a:t>
            </a:r>
            <a:r>
              <a:rPr lang="en-US" sz="1400" dirty="0" smtClean="0">
                <a:solidFill>
                  <a:srgbClr val="FFC000"/>
                </a:solidFill>
                <a:hlinkClick r:id="rId10"/>
              </a:rPr>
              <a:t>://jerkmag.wordpress.com/2010/04/08/bristol-palin-preaches-pregnancy-for-the-privileged-only</a:t>
            </a:r>
            <a:r>
              <a:rPr lang="en-US" sz="1400" dirty="0" smtClean="0">
                <a:solidFill>
                  <a:srgbClr val="FFC000"/>
                </a:solidFill>
                <a:hlinkClick r:id="rId10"/>
              </a:rPr>
              <a:t>/</a:t>
            </a:r>
            <a:r>
              <a:rPr lang="en-US" sz="1400" dirty="0" smtClean="0">
                <a:solidFill>
                  <a:srgbClr val="FFC000"/>
                </a:solidFill>
              </a:rPr>
              <a:t>. </a:t>
            </a:r>
            <a:r>
              <a:rPr lang="en-US" sz="1400" dirty="0" smtClean="0"/>
              <a:t> Retrieved 11/29/11</a:t>
            </a:r>
          </a:p>
          <a:p>
            <a:r>
              <a:rPr lang="en-US" sz="1400" dirty="0" smtClean="0">
                <a:solidFill>
                  <a:schemeClr val="bg2">
                    <a:lumMod val="20000"/>
                    <a:lumOff val="80000"/>
                  </a:schemeClr>
                </a:solidFill>
              </a:rPr>
              <a:t>Teen Pregnancy PSA: directed by Sheldon </a:t>
            </a:r>
            <a:r>
              <a:rPr lang="en-US" sz="1400" dirty="0" smtClean="0">
                <a:solidFill>
                  <a:schemeClr val="bg2">
                    <a:lumMod val="20000"/>
                    <a:lumOff val="80000"/>
                  </a:schemeClr>
                </a:solidFill>
              </a:rPr>
              <a:t>Candis</a:t>
            </a:r>
            <a:r>
              <a:rPr lang="en-US" sz="1400" dirty="0" smtClean="0">
                <a:solidFill>
                  <a:schemeClr val="bg2">
                    <a:lumMod val="20000"/>
                    <a:lumOff val="80000"/>
                  </a:schemeClr>
                </a:solidFill>
              </a:rPr>
              <a:t>. </a:t>
            </a:r>
            <a:r>
              <a:rPr lang="en-US" sz="1400" dirty="0" smtClean="0">
                <a:solidFill>
                  <a:schemeClr val="bg2">
                    <a:lumMod val="20000"/>
                    <a:lumOff val="80000"/>
                  </a:schemeClr>
                </a:solidFill>
                <a:hlinkClick r:id="rId11"/>
              </a:rPr>
              <a:t>http://</a:t>
            </a:r>
            <a:r>
              <a:rPr lang="en-US" sz="1400" dirty="0" smtClean="0">
                <a:solidFill>
                  <a:schemeClr val="bg2">
                    <a:lumMod val="20000"/>
                    <a:lumOff val="80000"/>
                  </a:schemeClr>
                </a:solidFill>
                <a:hlinkClick r:id="rId11"/>
              </a:rPr>
              <a:t>www.youtube.com/watch?v=E1PH3VBJFh4</a:t>
            </a:r>
            <a:r>
              <a:rPr lang="en-US" sz="1400" dirty="0" smtClean="0">
                <a:solidFill>
                  <a:schemeClr val="bg2">
                    <a:lumMod val="20000"/>
                    <a:lumOff val="80000"/>
                  </a:schemeClr>
                </a:solidFill>
              </a:rPr>
              <a:t>. Retrieved 11/30/11</a:t>
            </a:r>
            <a:endParaRPr lang="en-US" sz="1400" dirty="0" smtClean="0">
              <a:solidFill>
                <a:schemeClr val="bg2">
                  <a:lumMod val="20000"/>
                  <a:lumOff val="8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TextBox 2"/>
          <p:cNvSpPr txBox="1"/>
          <p:nvPr/>
        </p:nvSpPr>
        <p:spPr>
          <a:xfrm>
            <a:off x="1143000" y="1676400"/>
            <a:ext cx="7391400" cy="2031325"/>
          </a:xfrm>
          <a:prstGeom prst="rect">
            <a:avLst/>
          </a:prstGeom>
          <a:noFill/>
        </p:spPr>
        <p:txBody>
          <a:bodyPr wrap="square" rtlCol="0">
            <a:spAutoFit/>
          </a:bodyPr>
          <a:lstStyle/>
          <a:p>
            <a:pPr algn="just"/>
            <a:r>
              <a:rPr lang="en-US" dirty="0" smtClean="0"/>
              <a:t>About 750,000 teens get pregnant in the United States each year. An alarming </a:t>
            </a:r>
            <a:r>
              <a:rPr lang="en-US" dirty="0" smtClean="0"/>
              <a:t>epidemic </a:t>
            </a:r>
            <a:r>
              <a:rPr lang="en-US" dirty="0" smtClean="0"/>
              <a:t>that is </a:t>
            </a:r>
            <a:r>
              <a:rPr lang="en-US" dirty="0" smtClean="0"/>
              <a:t>sweeping </a:t>
            </a:r>
            <a:r>
              <a:rPr lang="en-US" dirty="0" smtClean="0"/>
              <a:t>the United States besides </a:t>
            </a:r>
            <a:r>
              <a:rPr lang="en-US" dirty="0" smtClean="0"/>
              <a:t>obesity, </a:t>
            </a:r>
            <a:r>
              <a:rPr lang="en-US" dirty="0" smtClean="0"/>
              <a:t>unemployment, and a falling housing </a:t>
            </a:r>
            <a:r>
              <a:rPr lang="en-US" dirty="0" smtClean="0"/>
              <a:t>industry, </a:t>
            </a:r>
            <a:r>
              <a:rPr lang="en-US" dirty="0" smtClean="0"/>
              <a:t>is teen </a:t>
            </a:r>
            <a:r>
              <a:rPr lang="en-US" dirty="0" smtClean="0"/>
              <a:t>pregnancy. </a:t>
            </a:r>
            <a:r>
              <a:rPr lang="en-US" dirty="0" smtClean="0"/>
              <a:t>Teen </a:t>
            </a:r>
            <a:r>
              <a:rPr lang="en-US" dirty="0" smtClean="0"/>
              <a:t>Pregnancy  </a:t>
            </a:r>
            <a:r>
              <a:rPr lang="en-US" dirty="0" smtClean="0"/>
              <a:t>is costing the United States  nine billion dollars each year and not to mention </a:t>
            </a:r>
            <a:r>
              <a:rPr lang="en-US" dirty="0" smtClean="0"/>
              <a:t>it is</a:t>
            </a:r>
            <a:r>
              <a:rPr lang="en-US" dirty="0" smtClean="0"/>
              <a:t> </a:t>
            </a:r>
            <a:r>
              <a:rPr lang="en-US" dirty="0" smtClean="0"/>
              <a:t>increasing an already over populated world we </a:t>
            </a:r>
            <a:r>
              <a:rPr lang="en-US" dirty="0" smtClean="0"/>
              <a:t>live in. </a:t>
            </a:r>
            <a:r>
              <a:rPr lang="en-US" dirty="0" smtClean="0"/>
              <a:t>By educating our kids and providing them with </a:t>
            </a:r>
            <a:r>
              <a:rPr lang="en-US" dirty="0" smtClean="0"/>
              <a:t>the </a:t>
            </a:r>
            <a:r>
              <a:rPr lang="en-US" dirty="0" smtClean="0"/>
              <a:t>proper resources, we can help to reduce teenage </a:t>
            </a:r>
            <a:r>
              <a:rPr lang="en-US" dirty="0" smtClean="0"/>
              <a:t>pregnancy </a:t>
            </a:r>
            <a:r>
              <a:rPr lang="en-US" dirty="0" smtClean="0"/>
              <a:t>in the world.  </a:t>
            </a:r>
            <a:endParaRPr lang="en-US" dirty="0"/>
          </a:p>
        </p:txBody>
      </p:sp>
      <p:sp>
        <p:nvSpPr>
          <p:cNvPr id="4" name="TextBox 3"/>
          <p:cNvSpPr txBox="1"/>
          <p:nvPr/>
        </p:nvSpPr>
        <p:spPr>
          <a:xfrm>
            <a:off x="1371600" y="6324600"/>
            <a:ext cx="7315200" cy="338554"/>
          </a:xfrm>
          <a:prstGeom prst="rect">
            <a:avLst/>
          </a:prstGeom>
          <a:noFill/>
        </p:spPr>
        <p:txBody>
          <a:bodyPr wrap="square" rtlCol="0">
            <a:spAutoFit/>
          </a:bodyPr>
          <a:lstStyle/>
          <a:p>
            <a:r>
              <a:rPr lang="en-US" sz="1600" dirty="0" smtClean="0"/>
              <a:t>http://www.dosomething.org/tipsandtools/11-facts-about-teen-pregnancy</a:t>
            </a:r>
            <a:endParaRPr lang="en-US" sz="1600" dirty="0"/>
          </a:p>
        </p:txBody>
      </p:sp>
      <p:pic>
        <p:nvPicPr>
          <p:cNvPr id="12290" name="Picture 2" descr="http://shelleytheradiolady.com/wp-content/uploads/2011/04/middle_school_pregnant_teens.jpg">
            <a:hlinkClick r:id="" action="ppaction://noaction" highlightClick="1">
              <a:snd r:embed="rId2" name="bomb.wav"/>
            </a:hlinkClick>
          </p:cNvPr>
          <p:cNvPicPr>
            <a:picLocks noChangeAspect="1" noChangeArrowheads="1"/>
          </p:cNvPicPr>
          <p:nvPr/>
        </p:nvPicPr>
        <p:blipFill>
          <a:blip r:embed="rId3" cstate="print"/>
          <a:srcRect/>
          <a:stretch>
            <a:fillRect/>
          </a:stretch>
        </p:blipFill>
        <p:spPr bwMode="auto">
          <a:xfrm>
            <a:off x="5181600" y="3886200"/>
            <a:ext cx="2514600" cy="2200275"/>
          </a:xfrm>
          <a:prstGeom prst="rect">
            <a:avLst/>
          </a:prstGeom>
          <a:noFill/>
        </p:spPr>
      </p:pic>
      <p:sp>
        <p:nvSpPr>
          <p:cNvPr id="6" name="TextBox 5"/>
          <p:cNvSpPr txBox="1"/>
          <p:nvPr/>
        </p:nvSpPr>
        <p:spPr>
          <a:xfrm>
            <a:off x="5334000" y="6096000"/>
            <a:ext cx="2743200" cy="246221"/>
          </a:xfrm>
          <a:prstGeom prst="rect">
            <a:avLst/>
          </a:prstGeom>
          <a:noFill/>
        </p:spPr>
        <p:txBody>
          <a:bodyPr wrap="square" rtlCol="0">
            <a:spAutoFit/>
          </a:bodyPr>
          <a:lstStyle/>
          <a:p>
            <a:r>
              <a:rPr lang="en-US" sz="1000" dirty="0" smtClean="0"/>
              <a:t>http://shelleytheradiolady.com/?p=356</a:t>
            </a:r>
            <a:endParaRPr lang="en-US" sz="1000" dirty="0"/>
          </a:p>
        </p:txBody>
      </p:sp>
      <p:pic>
        <p:nvPicPr>
          <p:cNvPr id="12292" name="Picture 4" descr="http://cltampa.com/binary/a076/teen-pregnancy.jpg">
            <a:hlinkHover r:id="" action="ppaction://noaction" highlightClick="1">
              <a:snd r:embed="rId4" name="voltage.wav"/>
            </a:hlinkHover>
          </p:cNvPr>
          <p:cNvPicPr>
            <a:picLocks noChangeAspect="1" noChangeArrowheads="1"/>
          </p:cNvPicPr>
          <p:nvPr/>
        </p:nvPicPr>
        <p:blipFill>
          <a:blip r:embed="rId5" cstate="print"/>
          <a:srcRect/>
          <a:stretch>
            <a:fillRect/>
          </a:stretch>
        </p:blipFill>
        <p:spPr bwMode="auto">
          <a:xfrm>
            <a:off x="1828800" y="3886201"/>
            <a:ext cx="2514600" cy="2154596"/>
          </a:xfrm>
          <a:prstGeom prst="rect">
            <a:avLst/>
          </a:prstGeom>
          <a:noFill/>
        </p:spPr>
      </p:pic>
      <p:sp>
        <p:nvSpPr>
          <p:cNvPr id="8" name="TextBox 7"/>
          <p:cNvSpPr txBox="1"/>
          <p:nvPr/>
        </p:nvSpPr>
        <p:spPr>
          <a:xfrm>
            <a:off x="1600200" y="6096000"/>
            <a:ext cx="3200400" cy="246221"/>
          </a:xfrm>
          <a:prstGeom prst="rect">
            <a:avLst/>
          </a:prstGeom>
          <a:noFill/>
        </p:spPr>
        <p:txBody>
          <a:bodyPr wrap="square" rtlCol="0">
            <a:spAutoFit/>
          </a:bodyPr>
          <a:lstStyle/>
          <a:p>
            <a:r>
              <a:rPr lang="en-US" sz="1000" dirty="0" smtClean="0"/>
              <a:t>http://</a:t>
            </a:r>
            <a:r>
              <a:rPr lang="en-US" sz="1000" dirty="0" smtClean="0"/>
              <a:t>cltampa.com/dailyloaf/archives/2010/01/28/</a:t>
            </a:r>
            <a:endParaRPr lang="en-US" sz="10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Personal Story</a:t>
            </a:r>
            <a:endParaRPr lang="en-US" dirty="0"/>
          </a:p>
        </p:txBody>
      </p:sp>
      <p:sp>
        <p:nvSpPr>
          <p:cNvPr id="3" name="TextBox 2"/>
          <p:cNvSpPr txBox="1"/>
          <p:nvPr/>
        </p:nvSpPr>
        <p:spPr>
          <a:xfrm>
            <a:off x="1219200" y="1447800"/>
            <a:ext cx="6781800" cy="5078313"/>
          </a:xfrm>
          <a:prstGeom prst="rect">
            <a:avLst/>
          </a:prstGeom>
          <a:noFill/>
        </p:spPr>
        <p:txBody>
          <a:bodyPr wrap="square" rtlCol="0">
            <a:spAutoFit/>
          </a:bodyPr>
          <a:lstStyle/>
          <a:p>
            <a:pPr algn="just"/>
            <a:r>
              <a:rPr lang="en-US" dirty="0" smtClean="0"/>
              <a:t>	In my family we have only had a cousin get </a:t>
            </a:r>
            <a:r>
              <a:rPr lang="en-US" dirty="0" smtClean="0"/>
              <a:t>pregnant </a:t>
            </a:r>
            <a:r>
              <a:rPr lang="en-US" dirty="0" smtClean="0"/>
              <a:t>in her teens.  She wasn’t and still isn’t a bad kid she just made a bad choice. She was just like every other </a:t>
            </a:r>
            <a:r>
              <a:rPr lang="en-US" dirty="0" smtClean="0"/>
              <a:t>teenager </a:t>
            </a:r>
            <a:r>
              <a:rPr lang="en-US" dirty="0" smtClean="0"/>
              <a:t>out </a:t>
            </a:r>
            <a:r>
              <a:rPr lang="en-US" dirty="0" smtClean="0"/>
              <a:t>there. Her  </a:t>
            </a:r>
            <a:r>
              <a:rPr lang="en-US" dirty="0" smtClean="0"/>
              <a:t>mind set was </a:t>
            </a:r>
            <a:r>
              <a:rPr lang="en-US" dirty="0" smtClean="0"/>
              <a:t>that it</a:t>
            </a:r>
            <a:r>
              <a:rPr lang="en-US" dirty="0" smtClean="0"/>
              <a:t> </a:t>
            </a:r>
            <a:r>
              <a:rPr lang="en-US" dirty="0" smtClean="0"/>
              <a:t>couldn’t happen to her. She grew up with two other sisters and was raised by a single mom. She is the oldest </a:t>
            </a:r>
            <a:r>
              <a:rPr lang="en-US" dirty="0" smtClean="0"/>
              <a:t>of </a:t>
            </a:r>
            <a:r>
              <a:rPr lang="en-US" dirty="0" smtClean="0"/>
              <a:t>the three girls. As her mom had to work long days, which always </a:t>
            </a:r>
            <a:r>
              <a:rPr lang="en-US" dirty="0" smtClean="0"/>
              <a:t>turned </a:t>
            </a:r>
            <a:r>
              <a:rPr lang="en-US" dirty="0" smtClean="0"/>
              <a:t>into late night she became the mom of the household. She was the one who </a:t>
            </a:r>
            <a:r>
              <a:rPr lang="en-US" dirty="0" smtClean="0"/>
              <a:t>helped </a:t>
            </a:r>
            <a:r>
              <a:rPr lang="en-US" dirty="0" smtClean="0"/>
              <a:t>her </a:t>
            </a:r>
            <a:r>
              <a:rPr lang="en-US" dirty="0" smtClean="0"/>
              <a:t>sisters </a:t>
            </a:r>
            <a:r>
              <a:rPr lang="en-US" dirty="0" smtClean="0"/>
              <a:t>with </a:t>
            </a:r>
            <a:r>
              <a:rPr lang="en-US" dirty="0" smtClean="0"/>
              <a:t>their </a:t>
            </a:r>
            <a:r>
              <a:rPr lang="en-US" dirty="0" smtClean="0"/>
              <a:t>school work, she was the one who made </a:t>
            </a:r>
            <a:r>
              <a:rPr lang="en-US" dirty="0" smtClean="0"/>
              <a:t> </a:t>
            </a:r>
            <a:r>
              <a:rPr lang="en-US" dirty="0" smtClean="0"/>
              <a:t>dinner, and she was the one who </a:t>
            </a:r>
            <a:r>
              <a:rPr lang="en-US" dirty="0" smtClean="0"/>
              <a:t>took on the role </a:t>
            </a:r>
            <a:r>
              <a:rPr lang="en-US" dirty="0" smtClean="0"/>
              <a:t>of a mother. </a:t>
            </a:r>
            <a:r>
              <a:rPr lang="en-US" dirty="0" smtClean="0"/>
              <a:t>Now, </a:t>
            </a:r>
            <a:r>
              <a:rPr lang="en-US" dirty="0" smtClean="0"/>
              <a:t>there mom was always there for them, just not </a:t>
            </a:r>
            <a:r>
              <a:rPr lang="en-US" dirty="0" smtClean="0"/>
              <a:t>physically </a:t>
            </a:r>
            <a:r>
              <a:rPr lang="en-US" dirty="0" smtClean="0"/>
              <a:t>because she was trying to support a full house that would soon become fuller. As my cousin became </a:t>
            </a:r>
            <a:r>
              <a:rPr lang="en-US" dirty="0" smtClean="0"/>
              <a:t>interested </a:t>
            </a:r>
            <a:r>
              <a:rPr lang="en-US" dirty="0" smtClean="0"/>
              <a:t>in boys, </a:t>
            </a:r>
            <a:r>
              <a:rPr lang="en-US" dirty="0" smtClean="0"/>
              <a:t>soon there were consequences to that interest. </a:t>
            </a:r>
            <a:r>
              <a:rPr lang="en-US" dirty="0" smtClean="0"/>
              <a:t>Soon another member of the Cooper </a:t>
            </a:r>
            <a:r>
              <a:rPr lang="en-US" dirty="0" smtClean="0"/>
              <a:t>family was born. Unfortunately, </a:t>
            </a:r>
            <a:r>
              <a:rPr lang="en-US" dirty="0" smtClean="0"/>
              <a:t>like a </a:t>
            </a:r>
            <a:r>
              <a:rPr lang="en-US" dirty="0" smtClean="0"/>
              <a:t>majority </a:t>
            </a:r>
            <a:r>
              <a:rPr lang="en-US" dirty="0" smtClean="0"/>
              <a:t>of teen </a:t>
            </a:r>
            <a:r>
              <a:rPr lang="en-US" dirty="0" smtClean="0"/>
              <a:t>pregnancy </a:t>
            </a:r>
            <a:r>
              <a:rPr lang="en-US" dirty="0" smtClean="0"/>
              <a:t>they spilt up and are no longer together. The </a:t>
            </a:r>
            <a:r>
              <a:rPr lang="en-US" dirty="0" smtClean="0"/>
              <a:t>positive </a:t>
            </a:r>
            <a:r>
              <a:rPr lang="en-US" dirty="0" smtClean="0"/>
              <a:t>spin is that my cousin has a </a:t>
            </a:r>
            <a:r>
              <a:rPr lang="en-US" dirty="0" smtClean="0"/>
              <a:t>beautiful </a:t>
            </a:r>
            <a:r>
              <a:rPr lang="en-US" dirty="0" smtClean="0"/>
              <a:t>little girl and will soon be getting married to a man that has two kids of his own.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1752600"/>
          </a:xfrm>
        </p:spPr>
        <p:txBody>
          <a:bodyPr>
            <a:normAutofit fontScale="90000"/>
          </a:bodyPr>
          <a:lstStyle/>
          <a:p>
            <a:pPr lvl="0" algn="ctr"/>
            <a:r>
              <a:rPr lang="en-US" dirty="0" smtClean="0">
                <a:solidFill>
                  <a:schemeClr val="accent1">
                    <a:lumMod val="60000"/>
                    <a:lumOff val="40000"/>
                  </a:schemeClr>
                </a:solidFill>
              </a:rPr>
              <a:t>How does teen pregnancy affect your education?</a:t>
            </a:r>
            <a:br>
              <a:rPr lang="en-US" dirty="0" smtClean="0">
                <a:solidFill>
                  <a:schemeClr val="accent1">
                    <a:lumMod val="60000"/>
                    <a:lumOff val="40000"/>
                  </a:schemeClr>
                </a:solidFill>
              </a:rPr>
            </a:br>
            <a:endParaRPr lang="en-US" dirty="0">
              <a:solidFill>
                <a:schemeClr val="accent1">
                  <a:lumMod val="60000"/>
                  <a:lumOff val="40000"/>
                </a:schemeClr>
              </a:solidFill>
            </a:endParaRPr>
          </a:p>
        </p:txBody>
      </p:sp>
      <p:sp>
        <p:nvSpPr>
          <p:cNvPr id="3" name="Content Placeholder 2"/>
          <p:cNvSpPr>
            <a:spLocks noGrp="1"/>
          </p:cNvSpPr>
          <p:nvPr>
            <p:ph sz="quarter" idx="1"/>
          </p:nvPr>
        </p:nvSpPr>
        <p:spPr>
          <a:xfrm>
            <a:off x="838200" y="5943600"/>
            <a:ext cx="7772400" cy="533400"/>
          </a:xfrm>
        </p:spPr>
        <p:txBody>
          <a:bodyPr>
            <a:normAutofit/>
          </a:bodyPr>
          <a:lstStyle/>
          <a:p>
            <a:r>
              <a:rPr lang="en-US" sz="2400" dirty="0" smtClean="0">
                <a:hlinkClick r:id="rId2"/>
              </a:rPr>
              <a:t>http://www.guttmacher.org/pubs/USTPtrends.pdf</a:t>
            </a:r>
            <a:endParaRPr lang="en-US" sz="2400" dirty="0"/>
          </a:p>
        </p:txBody>
      </p:sp>
      <p:pic>
        <p:nvPicPr>
          <p:cNvPr id="6146" name="Picture 2" descr="http://jadebt13.edublogs.org/files/2011/03/dsTeenPregnancy_270px-23k84ud.gif"/>
          <p:cNvPicPr>
            <a:picLocks noChangeAspect="1" noChangeArrowheads="1"/>
          </p:cNvPicPr>
          <p:nvPr/>
        </p:nvPicPr>
        <p:blipFill>
          <a:blip r:embed="rId3" cstate="print"/>
          <a:srcRect/>
          <a:stretch>
            <a:fillRect/>
          </a:stretch>
        </p:blipFill>
        <p:spPr bwMode="auto">
          <a:xfrm>
            <a:off x="5943600" y="2362200"/>
            <a:ext cx="2571750" cy="2990850"/>
          </a:xfrm>
          <a:prstGeom prst="rect">
            <a:avLst/>
          </a:prstGeom>
          <a:noFill/>
        </p:spPr>
      </p:pic>
      <p:sp>
        <p:nvSpPr>
          <p:cNvPr id="5" name="TextBox 4"/>
          <p:cNvSpPr txBox="1"/>
          <p:nvPr/>
        </p:nvSpPr>
        <p:spPr>
          <a:xfrm>
            <a:off x="5638800" y="5486400"/>
            <a:ext cx="3276600" cy="369332"/>
          </a:xfrm>
          <a:prstGeom prst="rect">
            <a:avLst/>
          </a:prstGeom>
          <a:noFill/>
        </p:spPr>
        <p:txBody>
          <a:bodyPr wrap="square" rtlCol="0">
            <a:spAutoFit/>
          </a:bodyPr>
          <a:lstStyle/>
          <a:p>
            <a:r>
              <a:rPr lang="en-US" dirty="0" smtClean="0"/>
              <a:t>http://jadebt13.edublogs.org/</a:t>
            </a:r>
            <a:endParaRPr lang="en-US" dirty="0"/>
          </a:p>
        </p:txBody>
      </p:sp>
      <p:sp>
        <p:nvSpPr>
          <p:cNvPr id="6" name="TextBox 5"/>
          <p:cNvSpPr txBox="1"/>
          <p:nvPr/>
        </p:nvSpPr>
        <p:spPr>
          <a:xfrm>
            <a:off x="1219200" y="2819400"/>
            <a:ext cx="4343400" cy="2031325"/>
          </a:xfrm>
          <a:prstGeom prst="rect">
            <a:avLst/>
          </a:prstGeom>
          <a:noFill/>
        </p:spPr>
        <p:txBody>
          <a:bodyPr wrap="square" rtlCol="0">
            <a:spAutoFit/>
          </a:bodyPr>
          <a:lstStyle/>
          <a:p>
            <a:r>
              <a:rPr lang="en-US" dirty="0" smtClean="0"/>
              <a:t>“Pregnancy and birth are significant contributors to high school drop out rates among girls. Only about 50% of teen mothers receive a high school diploma by age 22, versus nearly 90% of women who had not given birth during adolescence” (cdc.gov).</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Cartoon</a:t>
            </a:r>
            <a:endParaRPr lang="en-US" dirty="0"/>
          </a:p>
        </p:txBody>
      </p:sp>
      <p:pic>
        <p:nvPicPr>
          <p:cNvPr id="4" name="Content Placeholder 3" descr="teen pregnancy.bmp"/>
          <p:cNvPicPr>
            <a:picLocks noGrp="1" noChangeAspect="1"/>
          </p:cNvPicPr>
          <p:nvPr>
            <p:ph sz="quarter" idx="1"/>
          </p:nvPr>
        </p:nvPicPr>
        <p:blipFill>
          <a:blip r:embed="rId2" cstate="print"/>
          <a:stretch>
            <a:fillRect/>
          </a:stretch>
        </p:blipFill>
        <p:spPr>
          <a:xfrm>
            <a:off x="2743200" y="1600200"/>
            <a:ext cx="4038600" cy="3453003"/>
          </a:xfrm>
          <a:prstGeom prst="roundRect">
            <a:avLst/>
          </a:prstGeom>
          <a:ln>
            <a:solidFill>
              <a:schemeClr val="accent2">
                <a:lumMod val="75000"/>
              </a:schemeClr>
            </a:solidFill>
          </a:ln>
          <a:scene3d>
            <a:camera prst="orthographicFront"/>
            <a:lightRig rig="threePt" dir="t"/>
          </a:scene3d>
          <a:sp3d>
            <a:bevelT/>
          </a:sp3d>
        </p:spPr>
      </p:pic>
      <p:sp>
        <p:nvSpPr>
          <p:cNvPr id="5" name="TextBox 4"/>
          <p:cNvSpPr txBox="1"/>
          <p:nvPr/>
        </p:nvSpPr>
        <p:spPr>
          <a:xfrm>
            <a:off x="990600" y="5103674"/>
            <a:ext cx="7543800" cy="1754326"/>
          </a:xfrm>
          <a:prstGeom prst="rect">
            <a:avLst/>
          </a:prstGeom>
          <a:noFill/>
        </p:spPr>
        <p:txBody>
          <a:bodyPr wrap="square" rtlCol="0">
            <a:spAutoFit/>
          </a:bodyPr>
          <a:lstStyle/>
          <a:p>
            <a:pPr algn="ctr"/>
            <a:r>
              <a:rPr lang="en-US" dirty="0" smtClean="0"/>
              <a:t>The cartoon I found is depicting a school cross walk sign, but this is not your typical cross walk sign. In the sign you have your children walking across ,but the female child is pregnant and the male with is wearing a backpack and pushing a kid is the stroller. The message behind this cartoon is connotation because it is depicting the raising of pregnant kids in schools.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7772400" cy="1295400"/>
          </a:xfrm>
        </p:spPr>
        <p:txBody>
          <a:bodyPr>
            <a:normAutofit fontScale="90000"/>
          </a:bodyPr>
          <a:lstStyle/>
          <a:p>
            <a:pPr lvl="0" algn="ctr"/>
            <a:r>
              <a:rPr lang="en-US" dirty="0" smtClean="0">
                <a:solidFill>
                  <a:schemeClr val="accent1">
                    <a:lumMod val="60000"/>
                    <a:lumOff val="40000"/>
                  </a:schemeClr>
                </a:solidFill>
              </a:rPr>
              <a:t>Does the Media make teen pregnancy acceptable?</a:t>
            </a:r>
            <a:br>
              <a:rPr lang="en-US" dirty="0" smtClean="0">
                <a:solidFill>
                  <a:schemeClr val="accent1">
                    <a:lumMod val="60000"/>
                    <a:lumOff val="40000"/>
                  </a:schemeClr>
                </a:solidFill>
              </a:rPr>
            </a:br>
            <a:endParaRPr lang="en-US" dirty="0">
              <a:solidFill>
                <a:schemeClr val="accent1">
                  <a:lumMod val="60000"/>
                  <a:lumOff val="40000"/>
                </a:schemeClr>
              </a:solidFill>
            </a:endParaRPr>
          </a:p>
        </p:txBody>
      </p:sp>
      <p:sp>
        <p:nvSpPr>
          <p:cNvPr id="3" name="Content Placeholder 2"/>
          <p:cNvSpPr>
            <a:spLocks noGrp="1"/>
          </p:cNvSpPr>
          <p:nvPr>
            <p:ph sz="quarter" idx="1"/>
          </p:nvPr>
        </p:nvSpPr>
        <p:spPr>
          <a:xfrm>
            <a:off x="762000" y="5943600"/>
            <a:ext cx="7772400" cy="609600"/>
          </a:xfrm>
        </p:spPr>
        <p:txBody>
          <a:bodyPr>
            <a:normAutofit/>
          </a:bodyPr>
          <a:lstStyle/>
          <a:p>
            <a:r>
              <a:rPr lang="en-US" sz="2400" dirty="0" smtClean="0">
                <a:hlinkClick r:id="rId2"/>
              </a:rPr>
              <a:t>http://www.youtube.com/watch?v=bnHSnlhZ2ZA</a:t>
            </a:r>
            <a:endParaRPr lang="en-US" sz="2400" dirty="0"/>
          </a:p>
        </p:txBody>
      </p:sp>
      <p:pic>
        <p:nvPicPr>
          <p:cNvPr id="5122" name="Picture 2" descr="http://upload.wikimedia.org/wikipedia/en/thumb/0/0d/TeenMomcard.jpg/250px-TeenMomcard.jpg"/>
          <p:cNvPicPr>
            <a:picLocks noChangeAspect="1" noChangeArrowheads="1"/>
          </p:cNvPicPr>
          <p:nvPr/>
        </p:nvPicPr>
        <p:blipFill>
          <a:blip r:embed="rId3" cstate="print"/>
          <a:srcRect/>
          <a:stretch>
            <a:fillRect/>
          </a:stretch>
        </p:blipFill>
        <p:spPr bwMode="auto">
          <a:xfrm>
            <a:off x="1295400" y="1981200"/>
            <a:ext cx="2381250" cy="1790701"/>
          </a:xfrm>
          <a:prstGeom prst="rect">
            <a:avLst/>
          </a:prstGeom>
          <a:noFill/>
        </p:spPr>
      </p:pic>
      <p:pic>
        <p:nvPicPr>
          <p:cNvPr id="5124" name="Picture 4" descr="http://upload.wikimedia.org/wikipedia/en/4/47/16andpregnantcard.png"/>
          <p:cNvPicPr>
            <a:picLocks noChangeAspect="1" noChangeArrowheads="1"/>
          </p:cNvPicPr>
          <p:nvPr/>
        </p:nvPicPr>
        <p:blipFill>
          <a:blip r:embed="rId4" cstate="print"/>
          <a:srcRect/>
          <a:stretch>
            <a:fillRect/>
          </a:stretch>
        </p:blipFill>
        <p:spPr bwMode="auto">
          <a:xfrm>
            <a:off x="5715000" y="1981200"/>
            <a:ext cx="2381250" cy="1790701"/>
          </a:xfrm>
          <a:prstGeom prst="rect">
            <a:avLst/>
          </a:prstGeom>
          <a:noFill/>
        </p:spPr>
      </p:pic>
      <p:sp>
        <p:nvSpPr>
          <p:cNvPr id="6" name="TextBox 5"/>
          <p:cNvSpPr txBox="1"/>
          <p:nvPr/>
        </p:nvSpPr>
        <p:spPr>
          <a:xfrm>
            <a:off x="0" y="4800600"/>
            <a:ext cx="9372600" cy="954107"/>
          </a:xfrm>
          <a:prstGeom prst="rect">
            <a:avLst/>
          </a:prstGeom>
          <a:noFill/>
        </p:spPr>
        <p:txBody>
          <a:bodyPr wrap="square" rtlCol="0">
            <a:spAutoFit/>
          </a:bodyPr>
          <a:lstStyle/>
          <a:p>
            <a:pPr algn="ctr"/>
            <a:r>
              <a:rPr lang="en-US" sz="2800" dirty="0" smtClean="0"/>
              <a:t>Shows and movies are popping up left and right on television</a:t>
            </a:r>
            <a:endParaRPr lang="en-US" sz="2800" dirty="0"/>
          </a:p>
        </p:txBody>
      </p:sp>
      <p:pic>
        <p:nvPicPr>
          <p:cNvPr id="5126" name="Picture 6" descr="http://t2.gstatic.com/images?q=tbn:ANd9GcTzC9dIvk533ONfwNrmregw3k2nREVaBWh7KzJvdkqjjFHzto5uNLujdfxO"/>
          <p:cNvPicPr>
            <a:picLocks noChangeAspect="1" noChangeArrowheads="1"/>
          </p:cNvPicPr>
          <p:nvPr/>
        </p:nvPicPr>
        <p:blipFill>
          <a:blip r:embed="rId5" cstate="print"/>
          <a:srcRect/>
          <a:stretch>
            <a:fillRect/>
          </a:stretch>
        </p:blipFill>
        <p:spPr bwMode="auto">
          <a:xfrm>
            <a:off x="3962400" y="1752600"/>
            <a:ext cx="1552575" cy="2409826"/>
          </a:xfrm>
          <a:prstGeom prst="rect">
            <a:avLst/>
          </a:prstGeom>
          <a:noFill/>
        </p:spPr>
      </p:pic>
      <p:sp>
        <p:nvSpPr>
          <p:cNvPr id="8" name="TextBox 7"/>
          <p:cNvSpPr txBox="1"/>
          <p:nvPr/>
        </p:nvSpPr>
        <p:spPr>
          <a:xfrm>
            <a:off x="3810000" y="4191000"/>
            <a:ext cx="2743200" cy="261610"/>
          </a:xfrm>
          <a:prstGeom prst="rect">
            <a:avLst/>
          </a:prstGeom>
          <a:noFill/>
        </p:spPr>
        <p:txBody>
          <a:bodyPr wrap="square" rtlCol="0">
            <a:spAutoFit/>
          </a:bodyPr>
          <a:lstStyle/>
          <a:p>
            <a:r>
              <a:rPr lang="en-US" sz="800" dirty="0" smtClean="0"/>
              <a:t>http://www.imdb.com/title/tt0467406</a:t>
            </a:r>
            <a:r>
              <a:rPr lang="en-US" sz="1100" dirty="0" smtClean="0"/>
              <a:t>/</a:t>
            </a:r>
            <a:endParaRPr lang="en-US" sz="1100" dirty="0"/>
          </a:p>
        </p:txBody>
      </p:sp>
      <p:sp>
        <p:nvSpPr>
          <p:cNvPr id="9" name="TextBox 8"/>
          <p:cNvSpPr txBox="1"/>
          <p:nvPr/>
        </p:nvSpPr>
        <p:spPr>
          <a:xfrm>
            <a:off x="1447800" y="3810000"/>
            <a:ext cx="2667000" cy="230832"/>
          </a:xfrm>
          <a:prstGeom prst="rect">
            <a:avLst/>
          </a:prstGeom>
          <a:noFill/>
        </p:spPr>
        <p:txBody>
          <a:bodyPr wrap="square" rtlCol="0">
            <a:spAutoFit/>
          </a:bodyPr>
          <a:lstStyle/>
          <a:p>
            <a:r>
              <a:rPr lang="en-US" sz="900" dirty="0" smtClean="0"/>
              <a:t>http://en.wikipedia.org/wiki/Teen_Mom</a:t>
            </a:r>
            <a:endParaRPr lang="en-US" sz="900" dirty="0"/>
          </a:p>
        </p:txBody>
      </p:sp>
      <p:sp>
        <p:nvSpPr>
          <p:cNvPr id="10" name="TextBox 9"/>
          <p:cNvSpPr txBox="1"/>
          <p:nvPr/>
        </p:nvSpPr>
        <p:spPr>
          <a:xfrm>
            <a:off x="5791200" y="3810000"/>
            <a:ext cx="2514600" cy="215444"/>
          </a:xfrm>
          <a:prstGeom prst="rect">
            <a:avLst/>
          </a:prstGeom>
          <a:noFill/>
        </p:spPr>
        <p:txBody>
          <a:bodyPr wrap="square" rtlCol="0">
            <a:spAutoFit/>
          </a:bodyPr>
          <a:lstStyle/>
          <a:p>
            <a:r>
              <a:rPr lang="en-US" sz="800" dirty="0" smtClean="0"/>
              <a:t>http://en.wikipedia.org/wiki/16_and_Pregnant</a:t>
            </a:r>
            <a:endParaRPr lang="en-US" sz="800" dirty="0"/>
          </a:p>
        </p:txBody>
      </p:sp>
    </p:spTree>
  </p:cSld>
  <p:clrMapOvr>
    <a:masterClrMapping/>
  </p:clrMapOvr>
  <p:transition advClick="0" advTm="5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6"/>
                                        </p:tgtEl>
                                        <p:attrNameLst>
                                          <p:attrName>style.visibility</p:attrName>
                                        </p:attrNameLst>
                                      </p:cBhvr>
                                      <p:to>
                                        <p:strVal val="visible"/>
                                      </p:to>
                                    </p:set>
                                    <p:anim calcmode="lin" valueType="num">
                                      <p:cBhvr additive="base">
                                        <p:cTn id="13" dur="500" fill="hold"/>
                                        <p:tgtEl>
                                          <p:spTgt spid="5126"/>
                                        </p:tgtEl>
                                        <p:attrNameLst>
                                          <p:attrName>ppt_x</p:attrName>
                                        </p:attrNameLst>
                                      </p:cBhvr>
                                      <p:tavLst>
                                        <p:tav tm="0">
                                          <p:val>
                                            <p:strVal val="#ppt_x"/>
                                          </p:val>
                                        </p:tav>
                                        <p:tav tm="100000">
                                          <p:val>
                                            <p:strVal val="#ppt_x"/>
                                          </p:val>
                                        </p:tav>
                                      </p:tavLst>
                                    </p:anim>
                                    <p:anim calcmode="lin" valueType="num">
                                      <p:cBhvr additive="base">
                                        <p:cTn id="14" dur="500" fill="hold"/>
                                        <p:tgtEl>
                                          <p:spTgt spid="51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4"/>
                                        </p:tgtEl>
                                        <p:attrNameLst>
                                          <p:attrName>style.visibility</p:attrName>
                                        </p:attrNameLst>
                                      </p:cBhvr>
                                      <p:to>
                                        <p:strVal val="visible"/>
                                      </p:to>
                                    </p:set>
                                    <p:anim calcmode="lin" valueType="num">
                                      <p:cBhvr additive="base">
                                        <p:cTn id="19" dur="500" fill="hold"/>
                                        <p:tgtEl>
                                          <p:spTgt spid="5124"/>
                                        </p:tgtEl>
                                        <p:attrNameLst>
                                          <p:attrName>ppt_x</p:attrName>
                                        </p:attrNameLst>
                                      </p:cBhvr>
                                      <p:tavLst>
                                        <p:tav tm="0">
                                          <p:val>
                                            <p:strVal val="#ppt_x"/>
                                          </p:val>
                                        </p:tav>
                                        <p:tav tm="100000">
                                          <p:val>
                                            <p:strVal val="#ppt_x"/>
                                          </p:val>
                                        </p:tav>
                                      </p:tavLst>
                                    </p:anim>
                                    <p:anim calcmode="lin" valueType="num">
                                      <p:cBhvr additive="base">
                                        <p:cTn id="20"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Photograph</a:t>
            </a:r>
            <a:endParaRPr lang="en-US" dirty="0"/>
          </a:p>
        </p:txBody>
      </p:sp>
      <p:sp>
        <p:nvSpPr>
          <p:cNvPr id="3" name="Text Placeholder 2"/>
          <p:cNvSpPr>
            <a:spLocks noGrp="1"/>
          </p:cNvSpPr>
          <p:nvPr>
            <p:ph type="body" idx="2"/>
          </p:nvPr>
        </p:nvSpPr>
        <p:spPr>
          <a:xfrm>
            <a:off x="838200" y="1600200"/>
            <a:ext cx="3048000" cy="4495800"/>
          </a:xfrm>
        </p:spPr>
        <p:txBody>
          <a:bodyPr>
            <a:normAutofit fontScale="92500" lnSpcReduction="10000"/>
          </a:bodyPr>
          <a:lstStyle/>
          <a:p>
            <a:pPr algn="ctr"/>
            <a:r>
              <a:rPr lang="en-US" dirty="0" smtClean="0"/>
              <a:t>Here is a photograph of Bristol Palin and her baby on the cover of one of the top magazine. I feel that the message being promote here is that it is ok to be a teen mom. That if you become a teen mom then you can be on the cover of magazines. What young moms aren’t seeing is the negative side of being pregnant. I feel that this photograph is promoting a denotation  image of a teen mom, even through I don’t feel that it is a real image of a mom, the magazine is try to promote that perfect image.</a:t>
            </a:r>
            <a:endParaRPr lang="en-US" dirty="0"/>
          </a:p>
        </p:txBody>
      </p:sp>
      <p:pic>
        <p:nvPicPr>
          <p:cNvPr id="5" name="Content Placeholder 4" descr="bristol_palin_baby.jpg"/>
          <p:cNvPicPr>
            <a:picLocks noGrp="1" noChangeAspect="1"/>
          </p:cNvPicPr>
          <p:nvPr>
            <p:ph sz="quarter" idx="1"/>
          </p:nvPr>
        </p:nvPicPr>
        <p:blipFill>
          <a:blip r:embed="rId2" cstate="print"/>
          <a:stretch>
            <a:fillRect/>
          </a:stretch>
        </p:blipFill>
        <p:spPr>
          <a:xfrm>
            <a:off x="4495800" y="1600200"/>
            <a:ext cx="3352942" cy="4495800"/>
          </a:xfrm>
          <a:ln>
            <a:solidFill>
              <a:srgbClr val="0070C0"/>
            </a:solidFill>
          </a:ln>
        </p:spPr>
      </p:pic>
      <p:sp>
        <p:nvSpPr>
          <p:cNvPr id="6" name="TextBox 5"/>
          <p:cNvSpPr txBox="1"/>
          <p:nvPr/>
        </p:nvSpPr>
        <p:spPr>
          <a:xfrm>
            <a:off x="3429000" y="6248400"/>
            <a:ext cx="5715000" cy="230832"/>
          </a:xfrm>
          <a:prstGeom prst="rect">
            <a:avLst/>
          </a:prstGeom>
          <a:noFill/>
        </p:spPr>
        <p:txBody>
          <a:bodyPr wrap="square" rtlCol="0">
            <a:spAutoFit/>
          </a:bodyPr>
          <a:lstStyle/>
          <a:p>
            <a:r>
              <a:rPr lang="en-US" sz="900" dirty="0" smtClean="0"/>
              <a:t>https://jerkmag.wordpress.com/2010/04/08/bristol-palin-preaches-pregnancy-for-the-privileged-only/</a:t>
            </a:r>
            <a:endParaRPr lang="en-US" sz="9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7772400" cy="1477962"/>
          </a:xfrm>
        </p:spPr>
        <p:txBody>
          <a:bodyPr>
            <a:normAutofit fontScale="90000"/>
          </a:bodyPr>
          <a:lstStyle/>
          <a:p>
            <a:pPr lvl="0" algn="ctr"/>
            <a:r>
              <a:rPr lang="en-US" dirty="0" smtClean="0">
                <a:solidFill>
                  <a:schemeClr val="accent1">
                    <a:lumMod val="60000"/>
                    <a:lumOff val="40000"/>
                  </a:schemeClr>
                </a:solidFill>
              </a:rPr>
              <a:t>How does your socioeconomic status affect your likely hood of getting pregnancy.</a:t>
            </a:r>
            <a:br>
              <a:rPr lang="en-US" dirty="0" smtClean="0">
                <a:solidFill>
                  <a:schemeClr val="accent1">
                    <a:lumMod val="60000"/>
                    <a:lumOff val="40000"/>
                  </a:schemeClr>
                </a:solidFill>
              </a:rPr>
            </a:br>
            <a:endParaRPr lang="en-US" dirty="0">
              <a:solidFill>
                <a:schemeClr val="accent1">
                  <a:lumMod val="60000"/>
                  <a:lumOff val="40000"/>
                </a:schemeClr>
              </a:solidFill>
            </a:endParaRPr>
          </a:p>
        </p:txBody>
      </p:sp>
      <p:sp>
        <p:nvSpPr>
          <p:cNvPr id="3" name="Content Placeholder 2"/>
          <p:cNvSpPr>
            <a:spLocks noGrp="1"/>
          </p:cNvSpPr>
          <p:nvPr>
            <p:ph sz="quarter" idx="1"/>
          </p:nvPr>
        </p:nvSpPr>
        <p:spPr>
          <a:xfrm>
            <a:off x="914400" y="2362200"/>
            <a:ext cx="7772400" cy="3886200"/>
          </a:xfrm>
        </p:spPr>
        <p:txBody>
          <a:bodyPr>
            <a:normAutofit fontScale="92500" lnSpcReduction="20000"/>
          </a:bodyPr>
          <a:lstStyle/>
          <a:p>
            <a:r>
              <a:rPr lang="en-US" sz="1800" dirty="0" smtClean="0"/>
              <a:t>Among non-Hispanic white teenagers, the pregnancy rate declined 50% in the same period(from 86.6 per 1,000 to 43.3), before increasing to 44.0 in 2006.2</a:t>
            </a:r>
          </a:p>
          <a:p>
            <a:r>
              <a:rPr lang="en-US" sz="1800" dirty="0" smtClean="0"/>
              <a:t>Among black women aged 15–19, the nationwide pregnancy rate fell by 45% (from 223.8 per 1,000 to 122.7) between 1990 and 2005, before increasing to 126.3 in 2006.</a:t>
            </a:r>
          </a:p>
          <a:p>
            <a:r>
              <a:rPr lang="en-US" sz="1800" dirty="0" smtClean="0"/>
              <a:t>Among Hispanic teenagers (of any race), the pregnancy rate decreased by 26% (from 169.7 per 1,000 to 124.9) between 1992 and 2005, before rising to 126.6 in 2006.</a:t>
            </a:r>
          </a:p>
          <a:p>
            <a:r>
              <a:rPr lang="en-US" sz="1800" dirty="0" smtClean="0"/>
              <a:t>“Socioeconomic status is a factor to whether or not pregnancy will be an issue. Psychology Today notes that a girl who lives in poverty is more likely to become pregnant because of teachings and attitudes on sex, as well as access to contraception. A teen who has been in the foster care system is also more likely to become pregnant before the age of 19. While not all parents and teachers can alter a teen”. http://www.livestrong.com/article/163803-factors-affecting-early-teenage-pregnancy/</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Public </a:t>
            </a:r>
            <a:r>
              <a:rPr lang="en-US" dirty="0" smtClean="0"/>
              <a:t>Ad</a:t>
            </a:r>
            <a:endParaRPr lang="en-US" dirty="0"/>
          </a:p>
        </p:txBody>
      </p:sp>
      <p:pic>
        <p:nvPicPr>
          <p:cNvPr id="4" name="Content Placeholder 3" descr="teen pregnancy PSA.bmp">
            <a:hlinkClick r:id="" action="ppaction://noaction" highlightClick="1">
              <a:snd r:embed="rId2" name="click.wav"/>
            </a:hlinkClick>
          </p:cNvPr>
          <p:cNvPicPr>
            <a:picLocks noGrp="1" noChangeAspect="1"/>
          </p:cNvPicPr>
          <p:nvPr>
            <p:ph sz="quarter" idx="1"/>
          </p:nvPr>
        </p:nvPicPr>
        <p:blipFill>
          <a:blip r:embed="rId3" cstate="print"/>
          <a:stretch>
            <a:fillRect/>
          </a:stretch>
        </p:blipFill>
        <p:spPr>
          <a:xfrm>
            <a:off x="3276600" y="1752600"/>
            <a:ext cx="2806700" cy="2105025"/>
          </a:xfrm>
        </p:spPr>
      </p:pic>
      <p:sp>
        <p:nvSpPr>
          <p:cNvPr id="5" name="TextBox 4"/>
          <p:cNvSpPr txBox="1"/>
          <p:nvPr/>
        </p:nvSpPr>
        <p:spPr>
          <a:xfrm>
            <a:off x="1905000" y="4572000"/>
            <a:ext cx="5867400" cy="2031325"/>
          </a:xfrm>
          <a:prstGeom prst="rect">
            <a:avLst/>
          </a:prstGeom>
          <a:noFill/>
        </p:spPr>
        <p:txBody>
          <a:bodyPr wrap="square" rtlCol="0">
            <a:spAutoFit/>
          </a:bodyPr>
          <a:lstStyle/>
          <a:p>
            <a:r>
              <a:rPr lang="en-US" dirty="0" smtClean="0"/>
              <a:t>Here is a public serves announcement I found. It is a great advertisement  because it depicts a real situation and it doesn’t show a glamorous  life style.  It shows two teen who made a choice that has catastrophic consequences. It shows one version of a males point of view and the females. The message behind this ad is denotation.  </a:t>
            </a:r>
            <a:endParaRPr lang="en-US" dirty="0"/>
          </a:p>
        </p:txBody>
      </p:sp>
      <p:sp>
        <p:nvSpPr>
          <p:cNvPr id="6" name="TextBox 5">
            <a:hlinkClick r:id="rId4"/>
          </p:cNvPr>
          <p:cNvSpPr txBox="1"/>
          <p:nvPr/>
        </p:nvSpPr>
        <p:spPr>
          <a:xfrm>
            <a:off x="1524000" y="4038600"/>
            <a:ext cx="6172200" cy="369332"/>
          </a:xfrm>
          <a:prstGeom prst="rect">
            <a:avLst/>
          </a:prstGeom>
          <a:noFill/>
        </p:spPr>
        <p:txBody>
          <a:bodyPr wrap="square" rtlCol="0">
            <a:spAutoFit/>
          </a:bodyPr>
          <a:lstStyle/>
          <a:p>
            <a:r>
              <a:rPr lang="en-US" b="1" dirty="0" smtClean="0">
                <a:ln w="12700">
                  <a:solidFill>
                    <a:schemeClr val="tx2">
                      <a:satMod val="155000"/>
                    </a:schemeClr>
                  </a:solidFill>
                  <a:prstDash val="solid"/>
                </a:ln>
                <a:solidFill>
                  <a:schemeClr val="bg2">
                    <a:tint val="85000"/>
                    <a:satMod val="155000"/>
                  </a:schemeClr>
                </a:solidFill>
                <a:effectLst>
                  <a:glow rad="139700">
                    <a:schemeClr val="accent2">
                      <a:satMod val="175000"/>
                      <a:alpha val="40000"/>
                    </a:schemeClr>
                  </a:glow>
                  <a:outerShdw blurRad="41275" dist="20320" dir="1800000" algn="tl" rotWithShape="0">
                    <a:srgbClr val="000000">
                      <a:alpha val="40000"/>
                    </a:srgbClr>
                  </a:outerShdw>
                </a:effectLst>
              </a:rPr>
              <a:t>http://www.youtube.com/watch?v=E1PH3VBJFh4</a:t>
            </a:r>
            <a:endParaRPr lang="en-US" b="1" dirty="0">
              <a:ln w="12700">
                <a:solidFill>
                  <a:schemeClr val="tx2">
                    <a:satMod val="155000"/>
                  </a:schemeClr>
                </a:solidFill>
                <a:prstDash val="solid"/>
              </a:ln>
              <a:solidFill>
                <a:schemeClr val="bg2">
                  <a:tint val="85000"/>
                  <a:satMod val="155000"/>
                </a:schemeClr>
              </a:solidFill>
              <a:effectLst>
                <a:glow rad="139700">
                  <a:schemeClr val="accent2">
                    <a:satMod val="175000"/>
                    <a:alpha val="40000"/>
                  </a:schemeClr>
                </a:glow>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2">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525</TotalTime>
  <Words>908</Words>
  <Application>Microsoft Office PowerPoint</Application>
  <PresentationFormat>On-screen Show (4:3)</PresentationFormat>
  <Paragraphs>55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Teen Pregnancy</vt:lpstr>
      <vt:lpstr>Introduction</vt:lpstr>
      <vt:lpstr>Personal Story</vt:lpstr>
      <vt:lpstr>How does teen pregnancy affect your education? </vt:lpstr>
      <vt:lpstr>Cartoon</vt:lpstr>
      <vt:lpstr>Does the Media make teen pregnancy acceptable? </vt:lpstr>
      <vt:lpstr>Photograph</vt:lpstr>
      <vt:lpstr>How does your socioeconomic status affect your likely hood of getting pregnancy. </vt:lpstr>
      <vt:lpstr>Public Ad</vt:lpstr>
      <vt:lpstr>Should school do more to inform kids of getting pregnant? </vt:lpstr>
      <vt:lpstr>Conclusion</vt:lpstr>
      <vt:lpstr>Bibliography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Teen Pregancy</dc:title>
  <dc:creator>Minerva Rivera</dc:creator>
  <cp:lastModifiedBy>Minerva Rivera</cp:lastModifiedBy>
  <cp:revision>55</cp:revision>
  <dcterms:created xsi:type="dcterms:W3CDTF">2011-11-07T03:41:19Z</dcterms:created>
  <dcterms:modified xsi:type="dcterms:W3CDTF">2011-12-05T06:09:04Z</dcterms:modified>
</cp:coreProperties>
</file>